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colors1.xml" ContentType="application/vnd.openxmlformats-officedocument.drawingml.diagramColors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76" r:id="rId1"/>
  </p:sldMasterIdLst>
  <p:notesMasterIdLst>
    <p:notesMasterId r:id="rId16"/>
  </p:notesMasterIdLst>
  <p:sldIdLst>
    <p:sldId id="256" r:id="rId2"/>
    <p:sldId id="257" r:id="rId3"/>
    <p:sldId id="260" r:id="rId4"/>
    <p:sldId id="261" r:id="rId5"/>
    <p:sldId id="262" r:id="rId6"/>
    <p:sldId id="270" r:id="rId7"/>
    <p:sldId id="271" r:id="rId8"/>
    <p:sldId id="279" r:id="rId9"/>
    <p:sldId id="272" r:id="rId10"/>
    <p:sldId id="274" r:id="rId11"/>
    <p:sldId id="275" r:id="rId12"/>
    <p:sldId id="280" r:id="rId13"/>
    <p:sldId id="273" r:id="rId14"/>
    <p:sldId id="269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0066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vertBarState="maximized">
    <p:restoredLeft sz="16912" autoAdjust="0"/>
    <p:restoredTop sz="93019" autoAdjust="0"/>
  </p:normalViewPr>
  <p:slideViewPr>
    <p:cSldViewPr>
      <p:cViewPr>
        <p:scale>
          <a:sx n="50" d="100"/>
          <a:sy n="50" d="100"/>
        </p:scale>
        <p:origin x="-570" y="-50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200" d="100"/>
        <a:sy n="200" d="100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08D3D63-F0DF-4525-AF90-4C5CF73C0653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0"/>
      <dgm:spPr/>
      <dgm:t>
        <a:bodyPr/>
        <a:lstStyle/>
        <a:p>
          <a:endParaRPr lang="bn-BD"/>
        </a:p>
      </dgm:t>
    </dgm:pt>
    <dgm:pt modelId="{55EFD568-F540-46CF-9136-3637765F3714}" type="pres">
      <dgm:prSet presAssocID="{408D3D63-F0DF-4525-AF90-4C5CF73C0653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bn-BD"/>
        </a:p>
      </dgm:t>
    </dgm:pt>
  </dgm:ptLst>
  <dgm:cxnLst>
    <dgm:cxn modelId="{1FC83F31-D7CD-4283-B312-9F11B296C26A}" type="presOf" srcId="{408D3D63-F0DF-4525-AF90-4C5CF73C0653}" destId="{55EFD568-F540-46CF-9136-3637765F3714}" srcOrd="0" destOrd="0" presId="urn:microsoft.com/office/officeart/2005/8/layout/default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A03FCC2-C873-4EA0-BACC-C7C1A0D16006}" type="datetimeFigureOut">
              <a:rPr lang="en-US" smtClean="0"/>
              <a:pPr/>
              <a:t>5/16/2013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143DD70-5306-403C-A5E0-A336DC16894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8583278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43DD70-5306-403C-A5E0-A336DC16894B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62481874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43DD70-5306-403C-A5E0-A336DC16894B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18039606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43DD70-5306-403C-A5E0-A336DC16894B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7634128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5/16/2013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5/16/2013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5/16/2013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5/16/2013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5/16/2013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5/16/2013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5/16/2013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5/16/2013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5/16/2013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5/16/2013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5/16/2013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5/16/2013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77" r:id="rId1"/>
    <p:sldLayoutId id="2147483878" r:id="rId2"/>
    <p:sldLayoutId id="2147483879" r:id="rId3"/>
    <p:sldLayoutId id="2147483880" r:id="rId4"/>
    <p:sldLayoutId id="2147483881" r:id="rId5"/>
    <p:sldLayoutId id="2147483882" r:id="rId6"/>
    <p:sldLayoutId id="2147483883" r:id="rId7"/>
    <p:sldLayoutId id="2147483884" r:id="rId8"/>
    <p:sldLayoutId id="2147483885" r:id="rId9"/>
    <p:sldLayoutId id="2147483886" r:id="rId10"/>
    <p:sldLayoutId id="2147483887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jpeg"/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jpeg"/><Relationship Id="rId2" Type="http://schemas.openxmlformats.org/officeDocument/2006/relationships/image" Target="../media/image24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jpeg"/><Relationship Id="rId3" Type="http://schemas.openxmlformats.org/officeDocument/2006/relationships/image" Target="../media/image9.jpeg"/><Relationship Id="rId7" Type="http://schemas.openxmlformats.org/officeDocument/2006/relationships/image" Target="../media/image13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2.jpeg"/><Relationship Id="rId5" Type="http://schemas.openxmlformats.org/officeDocument/2006/relationships/image" Target="../media/image11.jpeg"/><Relationship Id="rId10" Type="http://schemas.openxmlformats.org/officeDocument/2006/relationships/image" Target="../media/image16.jpeg"/><Relationship Id="rId4" Type="http://schemas.openxmlformats.org/officeDocument/2006/relationships/image" Target="../media/image10.jpeg"/><Relationship Id="rId9" Type="http://schemas.openxmlformats.org/officeDocument/2006/relationships/image" Target="../media/image15.jpe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0" y="0"/>
            <a:ext cx="91440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1100" dirty="0">
                <a:latin typeface="NikoshBAN" pitchFamily="2" charset="0"/>
                <a:cs typeface="NikoshBAN" pitchFamily="2" charset="0"/>
              </a:rPr>
              <a:t> </a:t>
            </a:r>
            <a:r>
              <a:rPr lang="bn-BD" sz="1100" dirty="0" smtClean="0">
                <a:latin typeface="NikoshBAN" pitchFamily="2" charset="0"/>
                <a:cs typeface="NikoshBAN" pitchFamily="2" charset="0"/>
              </a:rPr>
              <a:t>               </a:t>
            </a:r>
            <a:r>
              <a:rPr lang="bn-BD" sz="96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স্বাগতম</a:t>
            </a:r>
            <a:endParaRPr lang="en-US" sz="9600" dirty="0"/>
          </a:p>
        </p:txBody>
      </p:sp>
    </p:spTree>
    <p:extLst>
      <p:ext uri="{BB962C8B-B14F-4D97-AF65-F5344CB8AC3E}">
        <p14:creationId xmlns="" xmlns:p14="http://schemas.microsoft.com/office/powerpoint/2010/main" val="88528656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idx="1"/>
          </p:nvPr>
        </p:nvSpPr>
        <p:spPr>
          <a:xfrm>
            <a:off x="457200" y="1"/>
            <a:ext cx="8229600" cy="5638800"/>
          </a:xfrm>
          <a:solidFill>
            <a:srgbClr val="00B0F0"/>
          </a:solidFill>
        </p:spPr>
        <p:txBody>
          <a:bodyPr>
            <a:normAutofit/>
          </a:bodyPr>
          <a:lstStyle/>
          <a:p>
            <a:pPr algn="ctr"/>
            <a:endParaRPr lang="en-US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n-BD" dirty="0" smtClean="0"/>
              <a:t>ণ</a:t>
            </a:r>
            <a:endParaRPr lang="bn-BD" dirty="0"/>
          </a:p>
        </p:txBody>
      </p:sp>
      <p:sp>
        <p:nvSpPr>
          <p:cNvPr id="6" name="TextBox 5"/>
          <p:cNvSpPr txBox="1"/>
          <p:nvPr/>
        </p:nvSpPr>
        <p:spPr>
          <a:xfrm>
            <a:off x="914400" y="5715000"/>
            <a:ext cx="8229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400" dirty="0" smtClean="0">
                <a:latin typeface="NikoshBAN" pitchFamily="2" charset="0"/>
                <a:cs typeface="NikoshBAN" pitchFamily="2" charset="0"/>
              </a:rPr>
              <a:t>        </a:t>
            </a:r>
            <a:r>
              <a:rPr lang="bn-BD" sz="44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অনলাইনের মাধ্যমে লেনদেন</a:t>
            </a:r>
            <a:endParaRPr lang="bn-BD" sz="44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7" name="Picture 6" descr="online.jpe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1000" y="0"/>
            <a:ext cx="8305799" cy="5668504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29767181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2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3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-38100" y="0"/>
            <a:ext cx="9144000" cy="6629400"/>
          </a:xfrm>
          <a:blipFill>
            <a:blip r:embed="rId2"/>
            <a:tile tx="0" ty="0" sx="100000" sy="100000" flip="none" algn="tl"/>
          </a:blipFill>
        </p:spPr>
        <p:txBody>
          <a:bodyPr>
            <a:normAutofit fontScale="92500" lnSpcReduction="10000"/>
          </a:bodyPr>
          <a:lstStyle/>
          <a:p>
            <a:pPr algn="ctr"/>
            <a:r>
              <a:rPr lang="bn-BD" sz="6000" dirty="0" smtClean="0">
                <a:solidFill>
                  <a:schemeClr val="bg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কাজের মুল্যায়ন</a:t>
            </a:r>
          </a:p>
          <a:p>
            <a:pPr algn="ctr"/>
            <a:r>
              <a:rPr lang="bn-BD" sz="60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  ১। মুদ্রা ও নোট বলতে কি বোঝায়?</a:t>
            </a:r>
          </a:p>
          <a:p>
            <a:pPr algn="ctr"/>
            <a:endParaRPr lang="bn-BD" sz="4800" dirty="0" smtClean="0">
              <a:solidFill>
                <a:srgbClr val="00B050"/>
              </a:solidFill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bn-BD" sz="66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২। কেন্দ্রীয় ব্যাংকের ঋণ নিয়ন্ত্রন পদ্ধতি কী?</a:t>
            </a:r>
          </a:p>
          <a:p>
            <a:pPr algn="ctr"/>
            <a:endParaRPr lang="bn-BD" sz="4800" dirty="0" smtClean="0">
              <a:solidFill>
                <a:srgbClr val="00B050"/>
              </a:solidFill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bn-BD" sz="60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৩। অনলাইন ব্যাংকিং বলতে কি বোঝায়?</a:t>
            </a:r>
          </a:p>
        </p:txBody>
      </p:sp>
    </p:spTree>
    <p:extLst>
      <p:ext uri="{BB962C8B-B14F-4D97-AF65-F5344CB8AC3E}">
        <p14:creationId xmlns="" xmlns:p14="http://schemas.microsoft.com/office/powerpoint/2010/main" val="8383827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2362200"/>
            <a:ext cx="8229600" cy="3645091"/>
          </a:xfrm>
          <a:blipFill>
            <a:blip r:embed="rId2"/>
            <a:tile tx="0" ty="0" sx="100000" sy="100000" flip="none" algn="tl"/>
          </a:blipFill>
        </p:spPr>
        <p:txBody>
          <a:bodyPr>
            <a:normAutofit/>
          </a:bodyPr>
          <a:lstStyle/>
          <a:p>
            <a:pPr>
              <a:buNone/>
            </a:pPr>
            <a:r>
              <a:rPr lang="bn-BD" sz="4000" dirty="0" smtClean="0">
                <a:latin typeface="NikoshBAN" pitchFamily="2" charset="0"/>
                <a:cs typeface="NikoshBAN" pitchFamily="2" charset="0"/>
              </a:rPr>
              <a:t>   </a:t>
            </a:r>
            <a:r>
              <a:rPr lang="bn-BD" sz="6000" dirty="0" smtClean="0">
                <a:latin typeface="NikoshBAN" pitchFamily="2" charset="0"/>
                <a:cs typeface="NikoshBAN" pitchFamily="2" charset="0"/>
              </a:rPr>
              <a:t>কেন্দ্রীয় ব্যাংক ঋণ প্রদানের শেষ আশ্রয়স্থল বলতে কী বোঝায়</a:t>
            </a:r>
            <a:r>
              <a:rPr lang="bn-BD" sz="4400" dirty="0" smtClean="0">
                <a:latin typeface="NikoshBAN" pitchFamily="2" charset="0"/>
                <a:cs typeface="NikoshBAN" pitchFamily="2" charset="0"/>
              </a:rPr>
              <a:t>।</a:t>
            </a:r>
            <a:endParaRPr lang="bn-BD" sz="44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533400" y="228600"/>
            <a:ext cx="8229600" cy="1858962"/>
          </a:xfrm>
          <a:blipFill>
            <a:blip r:embed="rId3"/>
            <a:tile tx="0" ty="0" sx="100000" sy="100000" flip="none" algn="tl"/>
          </a:blipFill>
        </p:spPr>
        <p:txBody>
          <a:bodyPr>
            <a:normAutofit/>
          </a:bodyPr>
          <a:lstStyle/>
          <a:p>
            <a:r>
              <a:rPr lang="bn-BD" sz="5400" dirty="0" smtClean="0">
                <a:solidFill>
                  <a:schemeClr val="accent2"/>
                </a:solidFill>
                <a:latin typeface="NikoshBAN" pitchFamily="2" charset="0"/>
                <a:cs typeface="NikoshBAN" pitchFamily="2" charset="0"/>
              </a:rPr>
              <a:t>             </a:t>
            </a:r>
            <a:r>
              <a:rPr lang="bn-BD" sz="8800" dirty="0" smtClean="0">
                <a:solidFill>
                  <a:schemeClr val="accent2"/>
                </a:solidFill>
                <a:latin typeface="NikoshBAN" pitchFamily="2" charset="0"/>
                <a:cs typeface="NikoshBAN" pitchFamily="2" charset="0"/>
              </a:rPr>
              <a:t>দলীয় কাজ</a:t>
            </a:r>
            <a:endParaRPr lang="bn-BD" sz="8800" dirty="0">
              <a:solidFill>
                <a:schemeClr val="accent2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 animBg="1"/>
      <p:bldP spid="3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705600"/>
          </a:xfr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0800000" scaled="1"/>
            <a:tileRect/>
          </a:gradFill>
        </p:spPr>
        <p:txBody>
          <a:bodyPr>
            <a:normAutofit/>
          </a:bodyPr>
          <a:lstStyle/>
          <a:p>
            <a:pPr algn="ctr"/>
            <a:r>
              <a:rPr lang="bn-BD" sz="80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বাড়ির কাজ।</a:t>
            </a:r>
            <a:endParaRPr lang="bn-BD" sz="4400" dirty="0" smtClean="0">
              <a:solidFill>
                <a:srgbClr val="7030A0"/>
              </a:solidFill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bn-BD" sz="54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১। কেন্দ্রীয় ব্যাংকের কার্যাবলী বর্ণনা কর।</a:t>
            </a:r>
          </a:p>
          <a:p>
            <a:pPr algn="ctr"/>
            <a:endParaRPr lang="bn-BD" sz="5400" dirty="0" smtClean="0">
              <a:solidFill>
                <a:srgbClr val="7030A0"/>
              </a:solidFill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bn-BD" sz="54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২।কেন্দ্রীয় ব্যাংক কীভাবে মুদ্রা নিয়ন্ত্রণ করে।</a:t>
            </a:r>
            <a:r>
              <a:rPr lang="bn-BD" sz="3200" dirty="0" smtClean="0"/>
              <a:t> </a:t>
            </a:r>
            <a:endParaRPr lang="en-US" sz="3200" dirty="0"/>
          </a:p>
        </p:txBody>
      </p:sp>
    </p:spTree>
    <p:extLst>
      <p:ext uri="{BB962C8B-B14F-4D97-AF65-F5344CB8AC3E}">
        <p14:creationId xmlns="" xmlns:p14="http://schemas.microsoft.com/office/powerpoint/2010/main" val="26498815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66800"/>
          </a:xfr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8100000" scaled="1"/>
            <a:tileRect/>
          </a:gradFill>
        </p:spPr>
        <p:txBody>
          <a:bodyPr>
            <a:noAutofit/>
          </a:bodyPr>
          <a:lstStyle/>
          <a:p>
            <a:pPr algn="ctr"/>
            <a:r>
              <a:rPr lang="bn-BD" sz="6600" b="1" i="1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ধন্যবাদ</a:t>
            </a:r>
            <a:r>
              <a:rPr lang="bn-BD" sz="6600" b="1" i="1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</a:t>
            </a:r>
            <a:endParaRPr lang="en-US" sz="6600" b="1" i="1" dirty="0">
              <a:solidFill>
                <a:srgbClr val="002060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7" name="Picture 6" descr="poh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9396" y="1219200"/>
            <a:ext cx="8034477" cy="4800600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</p:spPr>
      </p:pic>
    </p:spTree>
    <p:extLst>
      <p:ext uri="{BB962C8B-B14F-4D97-AF65-F5344CB8AC3E}">
        <p14:creationId xmlns="" xmlns:p14="http://schemas.microsoft.com/office/powerpoint/2010/main" val="2799501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5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9282" y="5715000"/>
            <a:ext cx="8534400" cy="762000"/>
          </a:xfrm>
        </p:spPr>
        <p:txBody>
          <a:bodyPr>
            <a:noAutofit/>
          </a:bodyPr>
          <a:lstStyle/>
          <a:p>
            <a:r>
              <a:rPr lang="bn-BD" sz="4400" b="1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bn-BD" sz="4400" b="1" dirty="0" smtClean="0">
                <a:latin typeface="NikoshBAN" pitchFamily="2" charset="0"/>
                <a:cs typeface="NikoshBAN" pitchFamily="2" charset="0"/>
              </a:rPr>
            </a:br>
            <a:r>
              <a:rPr lang="bn-BD" sz="4400" b="1" dirty="0">
                <a:latin typeface="NikoshBAN" pitchFamily="2" charset="0"/>
                <a:cs typeface="NikoshBAN" pitchFamily="2" charset="0"/>
              </a:rPr>
              <a:t/>
            </a:r>
            <a:br>
              <a:rPr lang="bn-BD" sz="4400" b="1" dirty="0">
                <a:latin typeface="NikoshBAN" pitchFamily="2" charset="0"/>
                <a:cs typeface="NikoshBAN" pitchFamily="2" charset="0"/>
              </a:rPr>
            </a:br>
            <a:r>
              <a:rPr lang="en-US" sz="4400" b="1" dirty="0">
                <a:latin typeface="NikoshBAN" pitchFamily="2" charset="0"/>
                <a:cs typeface="NikoshBAN" pitchFamily="2" charset="0"/>
              </a:rPr>
              <a:t/>
            </a:r>
            <a:br>
              <a:rPr lang="en-US" sz="4400" b="1" dirty="0">
                <a:latin typeface="NikoshBAN" pitchFamily="2" charset="0"/>
                <a:cs typeface="NikoshBAN" pitchFamily="2" charset="0"/>
              </a:rPr>
            </a:br>
            <a:endParaRPr lang="en-US" sz="4400" b="1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0" y="0"/>
            <a:ext cx="9144000" cy="1015663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bn-BD" sz="6000" b="1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শিক্ষক পরিচিতি</a:t>
            </a:r>
            <a:endParaRPr lang="en-US" sz="6000" b="1" dirty="0">
              <a:solidFill>
                <a:srgbClr val="00B0F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72035" y="1854280"/>
            <a:ext cx="91440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 smtClean="0">
                <a:latin typeface="NikoshBAN" pitchFamily="2" charset="0"/>
                <a:cs typeface="NikoshBAN" pitchFamily="2" charset="0"/>
              </a:rPr>
              <a:t>                </a:t>
            </a:r>
            <a:endParaRPr lang="en-US" sz="4400" dirty="0"/>
          </a:p>
        </p:txBody>
      </p:sp>
      <p:sp>
        <p:nvSpPr>
          <p:cNvPr id="6" name="TextBox 5"/>
          <p:cNvSpPr txBox="1"/>
          <p:nvPr/>
        </p:nvSpPr>
        <p:spPr>
          <a:xfrm>
            <a:off x="0" y="1295401"/>
            <a:ext cx="9144000" cy="5078313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en-US" sz="5400" b="1" dirty="0" smtClean="0">
                <a:latin typeface="NikoshBAN" pitchFamily="2" charset="0"/>
                <a:cs typeface="NikoshBAN" pitchFamily="2" charset="0"/>
              </a:rPr>
              <a:t>         </a:t>
            </a:r>
            <a:r>
              <a:rPr lang="bn-BD" sz="5400" b="1" dirty="0" smtClean="0">
                <a:latin typeface="NikoshBAN" pitchFamily="2" charset="0"/>
                <a:cs typeface="NikoshBAN" pitchFamily="2" charset="0"/>
              </a:rPr>
              <a:t> মোঃ আবুল কালাম</a:t>
            </a:r>
          </a:p>
          <a:p>
            <a:r>
              <a:rPr lang="bn-BD" sz="5400" b="1" dirty="0" smtClean="0">
                <a:latin typeface="NikoshBAN" pitchFamily="2" charset="0"/>
                <a:cs typeface="NikoshBAN" pitchFamily="2" charset="0"/>
              </a:rPr>
              <a:t>          প্রভাষক</a:t>
            </a:r>
            <a:r>
              <a:rPr lang="en-US" sz="5400" b="1" dirty="0" smtClean="0">
                <a:latin typeface="NikoshBAN" pitchFamily="2" charset="0"/>
                <a:cs typeface="NikoshBAN" pitchFamily="2" charset="0"/>
              </a:rPr>
              <a:t>-</a:t>
            </a:r>
            <a:r>
              <a:rPr lang="bn-BD" sz="5400" b="1" dirty="0" smtClean="0">
                <a:latin typeface="NikoshBAN" pitchFamily="2" charset="0"/>
                <a:cs typeface="NikoshBAN" pitchFamily="2" charset="0"/>
              </a:rPr>
              <a:t> ব্যবস্থাপনা</a:t>
            </a:r>
          </a:p>
          <a:p>
            <a:r>
              <a:rPr lang="bn-BD" sz="5400" b="1" dirty="0" smtClean="0">
                <a:latin typeface="NikoshBAN" pitchFamily="2" charset="0"/>
                <a:cs typeface="NikoshBAN" pitchFamily="2" charset="0"/>
              </a:rPr>
              <a:t>          সোনাইমুড়ী কলেজ</a:t>
            </a:r>
          </a:p>
          <a:p>
            <a:r>
              <a:rPr lang="bn-BD" sz="5400" b="1" dirty="0" smtClean="0">
                <a:latin typeface="NikoshBAN" pitchFamily="2" charset="0"/>
                <a:cs typeface="NikoshBAN" pitchFamily="2" charset="0"/>
              </a:rPr>
              <a:t>          সোনাইমুড়ী,নোয়াখালী</a:t>
            </a:r>
            <a:endParaRPr lang="en-US" sz="6000" b="1" dirty="0" smtClean="0">
              <a:latin typeface="NikoshBAN" pitchFamily="2" charset="0"/>
              <a:cs typeface="NikoshBAN" pitchFamily="2" charset="0"/>
            </a:endParaRPr>
          </a:p>
          <a:p>
            <a:r>
              <a:rPr lang="en-US" sz="5400" b="1" dirty="0" smtClean="0">
                <a:latin typeface="NikoshBAN" pitchFamily="2" charset="0"/>
                <a:cs typeface="NikoshBAN" pitchFamily="2" charset="0"/>
              </a:rPr>
              <a:t>           </a:t>
            </a:r>
            <a:endParaRPr lang="en-US" sz="4800" b="1" dirty="0" smtClean="0">
              <a:latin typeface="NikoshBAN" pitchFamily="2" charset="0"/>
              <a:cs typeface="NikoshBAN" pitchFamily="2" charset="0"/>
            </a:endParaRPr>
          </a:p>
          <a:p>
            <a:r>
              <a:rPr lang="en-US" sz="5400" b="1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5400" b="1" dirty="0" smtClean="0">
                <a:latin typeface="NikoshBAN" pitchFamily="2" charset="0"/>
                <a:cs typeface="NikoshBAN" pitchFamily="2" charset="0"/>
              </a:rPr>
              <a:t>              </a:t>
            </a:r>
            <a:endParaRPr lang="bn-BD" sz="5400" b="1" dirty="0" smtClean="0">
              <a:latin typeface="NikoshBAN" pitchFamily="2" charset="0"/>
              <a:cs typeface="NikoshBAN" pitchFamily="2" charset="0"/>
            </a:endParaRPr>
          </a:p>
        </p:txBody>
      </p:sp>
      <p:graphicFrame>
        <p:nvGraphicFramePr>
          <p:cNvPr id="7" name="Diagram 6"/>
          <p:cNvGraphicFramePr/>
          <p:nvPr/>
        </p:nvGraphicFramePr>
        <p:xfrm>
          <a:off x="1524000" y="13970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="" xmlns:p14="http://schemas.microsoft.com/office/powerpoint/2010/main" val="11452557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4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5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/>
          <a:lstStyle/>
          <a:p>
            <a:pPr marL="0" indent="0" algn="ctr">
              <a:buNone/>
            </a:pPr>
            <a:endParaRPr lang="bn-BD" dirty="0" smtClean="0">
              <a:solidFill>
                <a:srgbClr val="FFFF00"/>
              </a:solidFill>
              <a:latin typeface="NikoshBAN" pitchFamily="2" charset="0"/>
              <a:cs typeface="NikoshBAN" pitchFamily="2" charset="0"/>
            </a:endParaRPr>
          </a:p>
          <a:p>
            <a:pPr marL="0" indent="0" algn="ctr">
              <a:buNone/>
            </a:pPr>
            <a:r>
              <a:rPr lang="bn-BD" sz="80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শ্রেণি-দ্বাদশ</a:t>
            </a:r>
          </a:p>
          <a:p>
            <a:pPr marL="0" indent="0" algn="ctr">
              <a:buNone/>
            </a:pPr>
            <a:endParaRPr lang="bn-BD" dirty="0" smtClean="0">
              <a:solidFill>
                <a:srgbClr val="FFFF00"/>
              </a:solidFill>
              <a:latin typeface="NikoshBAN" pitchFamily="2" charset="0"/>
              <a:cs typeface="NikoshBAN" pitchFamily="2" charset="0"/>
            </a:endParaRPr>
          </a:p>
          <a:p>
            <a:pPr marL="0" indent="0" algn="ctr">
              <a:buNone/>
            </a:pPr>
            <a:r>
              <a:rPr lang="bn-BD" sz="8000" dirty="0" smtClean="0">
                <a:solidFill>
                  <a:schemeClr val="accent2">
                    <a:lumMod val="40000"/>
                    <a:lumOff val="60000"/>
                  </a:schemeClr>
                </a:solidFill>
                <a:latin typeface="NikoshBAN" pitchFamily="2" charset="0"/>
                <a:cs typeface="NikoshBAN" pitchFamily="2" charset="0"/>
              </a:rPr>
              <a:t>বিষয়-ব্যবসায় নীতি</a:t>
            </a:r>
          </a:p>
          <a:p>
            <a:pPr marL="0" indent="0" algn="ctr">
              <a:buNone/>
            </a:pPr>
            <a:r>
              <a:rPr lang="bn-BD" sz="8000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ও প্রয়োগ-</a:t>
            </a:r>
            <a:r>
              <a:rPr lang="en-US" sz="8000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2</a:t>
            </a:r>
            <a:r>
              <a:rPr lang="bn-BD" sz="8000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য়পত্র</a:t>
            </a:r>
          </a:p>
        </p:txBody>
      </p:sp>
    </p:spTree>
    <p:extLst>
      <p:ext uri="{BB962C8B-B14F-4D97-AF65-F5344CB8AC3E}">
        <p14:creationId xmlns="" xmlns:p14="http://schemas.microsoft.com/office/powerpoint/2010/main" val="39048717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169902"/>
            <a:ext cx="9144000" cy="1477328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bn-BD" sz="7200" b="1" dirty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শিখনফল</a:t>
            </a:r>
          </a:p>
          <a:p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0" y="1981200"/>
            <a:ext cx="9144000" cy="954107"/>
          </a:xfrm>
          <a:prstGeom prst="rect">
            <a:avLst/>
          </a:prstGeom>
          <a:solidFill>
            <a:srgbClr val="00B05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rtlCol="0">
            <a:spAutoFit/>
          </a:bodyPr>
          <a:lstStyle/>
          <a:p>
            <a:r>
              <a:rPr lang="bn-BD" sz="36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১। </a:t>
            </a:r>
            <a:r>
              <a:rPr lang="bn-BD" sz="40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কেন্দ্রীয় ব্যাংক কি বলতে পারবে।</a:t>
            </a:r>
            <a:endParaRPr lang="bn-BD" sz="4000" dirty="0">
              <a:solidFill>
                <a:srgbClr val="7030A0"/>
              </a:solidFill>
              <a:latin typeface="NikoshBAN" pitchFamily="2" charset="0"/>
              <a:cs typeface="NikoshBAN" pitchFamily="2" charset="0"/>
            </a:endParaRPr>
          </a:p>
          <a:p>
            <a:endParaRPr lang="en-US" sz="1400" dirty="0"/>
          </a:p>
        </p:txBody>
      </p:sp>
      <p:sp>
        <p:nvSpPr>
          <p:cNvPr id="6" name="TextBox 5"/>
          <p:cNvSpPr txBox="1"/>
          <p:nvPr/>
        </p:nvSpPr>
        <p:spPr>
          <a:xfrm>
            <a:off x="0" y="3429000"/>
            <a:ext cx="9144000" cy="769441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r>
              <a:rPr lang="bn-BD" sz="4000" dirty="0" smtClean="0">
                <a:solidFill>
                  <a:schemeClr val="accent3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২। </a:t>
            </a:r>
            <a:r>
              <a:rPr lang="bn-BD" sz="4400" dirty="0" smtClean="0">
                <a:solidFill>
                  <a:schemeClr val="accent3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নোট ও মুদ্রার প্রচলন সম্পর্কে বলতে পারবে।</a:t>
            </a:r>
            <a:endParaRPr lang="en-US" sz="4400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0" y="4800600"/>
            <a:ext cx="9144000" cy="1446550"/>
          </a:xfrm>
          <a:prstGeom prst="rect">
            <a:avLst/>
          </a:prstGeom>
          <a:blipFill>
            <a:blip r:embed="rId4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r>
              <a:rPr lang="bn-BD" sz="4400" dirty="0" smtClean="0">
                <a:latin typeface="NikoshBAN" pitchFamily="2" charset="0"/>
                <a:cs typeface="NikoshBAN" pitchFamily="2" charset="0"/>
              </a:rPr>
              <a:t>৩।</a:t>
            </a:r>
            <a:r>
              <a:rPr lang="bn-BD" sz="44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মুদ্রা বাজার পরিচালনা ও নিয়ন্ত্রন সম্পর্কে বলতে  </a:t>
            </a:r>
          </a:p>
          <a:p>
            <a:r>
              <a:rPr lang="bn-BD" sz="44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  পারবে।  </a:t>
            </a:r>
            <a:endParaRPr lang="bn-BD" sz="4400" dirty="0">
              <a:solidFill>
                <a:srgbClr val="7030A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04800" y="5867400"/>
            <a:ext cx="8839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800" dirty="0" smtClean="0"/>
              <a:t> </a:t>
            </a:r>
            <a:endParaRPr lang="bn-BD" sz="2800" dirty="0"/>
          </a:p>
        </p:txBody>
      </p:sp>
    </p:spTree>
    <p:extLst>
      <p:ext uri="{BB962C8B-B14F-4D97-AF65-F5344CB8AC3E}">
        <p14:creationId xmlns="" xmlns:p14="http://schemas.microsoft.com/office/powerpoint/2010/main" val="14059974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9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B1.jpe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600" y="381000"/>
            <a:ext cx="7594598" cy="5565508"/>
          </a:xfrm>
          <a:prstGeom prst="rect">
            <a:avLst/>
          </a:prstGeom>
          <a:solidFill>
            <a:srgbClr val="92D050"/>
          </a:solidFill>
        </p:spPr>
      </p:pic>
      <p:sp>
        <p:nvSpPr>
          <p:cNvPr id="7" name="TextBox 6"/>
          <p:cNvSpPr txBox="1"/>
          <p:nvPr/>
        </p:nvSpPr>
        <p:spPr>
          <a:xfrm>
            <a:off x="1524000" y="6096000"/>
            <a:ext cx="58674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dirty="0" smtClean="0">
                <a:latin typeface="NikoshBAN" pitchFamily="2" charset="0"/>
                <a:cs typeface="NikoshBAN" pitchFamily="2" charset="0"/>
              </a:rPr>
              <a:t>                                     </a:t>
            </a:r>
            <a:r>
              <a:rPr lang="bn-BD" sz="4400" dirty="0" smtClean="0">
                <a:latin typeface="NikoshBAN" pitchFamily="2" charset="0"/>
                <a:cs typeface="NikoshBAN" pitchFamily="2" charset="0"/>
              </a:rPr>
              <a:t>কেন্দ্রীয় ব্যাংক</a:t>
            </a:r>
            <a:endParaRPr lang="bn-BD" sz="4400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6306896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5715000"/>
            <a:ext cx="9144000" cy="914400"/>
          </a:xfrm>
          <a:solidFill>
            <a:schemeClr val="tx1">
              <a:lumMod val="95000"/>
              <a:lumOff val="5000"/>
            </a:schemeClr>
          </a:solidFill>
        </p:spPr>
        <p:txBody>
          <a:bodyPr>
            <a:noAutofit/>
          </a:bodyPr>
          <a:lstStyle/>
          <a:p>
            <a:pPr algn="ctr"/>
            <a:r>
              <a:rPr lang="bn-BD" sz="5400" dirty="0" smtClean="0">
                <a:solidFill>
                  <a:schemeClr val="bg1">
                    <a:lumMod val="95000"/>
                  </a:schemeClr>
                </a:solidFill>
                <a:latin typeface="NikoshBAN" pitchFamily="2" charset="0"/>
                <a:cs typeface="NikoshBAN" pitchFamily="2" charset="0"/>
              </a:rPr>
              <a:t>ধাতব মুদ্রা</a:t>
            </a:r>
            <a:endParaRPr lang="en-US" sz="5400" dirty="0">
              <a:solidFill>
                <a:schemeClr val="bg1">
                  <a:lumMod val="95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4" name="Picture 3" descr="C1.jpe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3236" y="762000"/>
            <a:ext cx="8577696" cy="2971800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</p:spPr>
      </p:pic>
    </p:spTree>
    <p:extLst>
      <p:ext uri="{BB962C8B-B14F-4D97-AF65-F5344CB8AC3E}">
        <p14:creationId xmlns="" xmlns:p14="http://schemas.microsoft.com/office/powerpoint/2010/main" val="21424073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8100" y="5943600"/>
            <a:ext cx="9144000" cy="914400"/>
          </a:xfrm>
          <a:solidFill>
            <a:srgbClr val="FFC000"/>
          </a:solidFill>
        </p:spPr>
        <p:txBody>
          <a:bodyPr>
            <a:noAutofit/>
          </a:bodyPr>
          <a:lstStyle/>
          <a:p>
            <a:pPr algn="ctr"/>
            <a:r>
              <a:rPr lang="bn-BD" sz="48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কাগজের মুদ্রা</a:t>
            </a:r>
            <a:endParaRPr lang="en-US" sz="4800" dirty="0">
              <a:solidFill>
                <a:srgbClr val="00B050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5" name="Picture 4" descr="Bangladesh_2000_Five_Hundred_Taka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29400" y="-1"/>
            <a:ext cx="2514600" cy="2143697"/>
          </a:xfrm>
          <a:prstGeom prst="rect">
            <a:avLst/>
          </a:prstGeom>
        </p:spPr>
      </p:pic>
      <p:pic>
        <p:nvPicPr>
          <p:cNvPr id="6" name="Picture 5" descr="th_006.jpe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5400000">
            <a:off x="4535697" y="569702"/>
            <a:ext cx="2053804" cy="914400"/>
          </a:xfrm>
          <a:prstGeom prst="rect">
            <a:avLst/>
          </a:prstGeom>
        </p:spPr>
      </p:pic>
      <p:pic>
        <p:nvPicPr>
          <p:cNvPr id="7" name="Picture 6" descr="th_030.jpe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5400000">
            <a:off x="1911350" y="222250"/>
            <a:ext cx="2044700" cy="1600200"/>
          </a:xfrm>
          <a:prstGeom prst="rect">
            <a:avLst/>
          </a:prstGeom>
        </p:spPr>
      </p:pic>
      <p:pic>
        <p:nvPicPr>
          <p:cNvPr id="8" name="Picture 7" descr="th_006.jpe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5400000">
            <a:off x="3780998" y="562402"/>
            <a:ext cx="2042286" cy="917483"/>
          </a:xfrm>
          <a:prstGeom prst="rect">
            <a:avLst/>
          </a:prstGeom>
        </p:spPr>
      </p:pic>
      <p:pic>
        <p:nvPicPr>
          <p:cNvPr id="10" name="Picture 9" descr="th_011.jpe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 rot="5400000">
            <a:off x="-48127" y="48127"/>
            <a:ext cx="1925053" cy="1828800"/>
          </a:xfrm>
          <a:prstGeom prst="rect">
            <a:avLst/>
          </a:prstGeom>
        </p:spPr>
      </p:pic>
      <p:pic>
        <p:nvPicPr>
          <p:cNvPr id="11" name="Picture 10" descr="th_029.jpe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73908" y="2895600"/>
            <a:ext cx="1935892" cy="1790700"/>
          </a:xfrm>
          <a:prstGeom prst="rect">
            <a:avLst/>
          </a:prstGeom>
        </p:spPr>
      </p:pic>
      <p:pic>
        <p:nvPicPr>
          <p:cNvPr id="12" name="Picture 11" descr="th_025.jpe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226470" y="2971800"/>
            <a:ext cx="1821656" cy="1905000"/>
          </a:xfrm>
          <a:prstGeom prst="rect">
            <a:avLst/>
          </a:prstGeom>
        </p:spPr>
      </p:pic>
      <p:pic>
        <p:nvPicPr>
          <p:cNvPr id="13" name="Picture 12" descr="th_017.jpeg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943600" y="2819400"/>
            <a:ext cx="1583531" cy="1905000"/>
          </a:xfrm>
          <a:prstGeom prst="rect">
            <a:avLst/>
          </a:prstGeom>
        </p:spPr>
      </p:pic>
      <p:pic>
        <p:nvPicPr>
          <p:cNvPr id="14" name="Picture 13" descr="th_019.jpeg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190999" y="2851245"/>
            <a:ext cx="1632585" cy="1949355"/>
          </a:xfrm>
          <a:prstGeom prst="rect">
            <a:avLst/>
          </a:prstGeom>
        </p:spPr>
      </p:pic>
      <p:pic>
        <p:nvPicPr>
          <p:cNvPr id="15" name="Picture 14" descr="rt.jpg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 rot="5400000">
            <a:off x="6908800" y="2864556"/>
            <a:ext cx="3098800" cy="1371600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37326657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2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2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4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3048000"/>
            <a:ext cx="9144000" cy="2590800"/>
          </a:xfrm>
          <a:solidFill>
            <a:srgbClr val="00B050"/>
          </a:solidFill>
        </p:spPr>
        <p:txBody>
          <a:bodyPr>
            <a:noAutofit/>
          </a:bodyPr>
          <a:lstStyle/>
          <a:p>
            <a:r>
              <a:rPr lang="bn-BD" sz="66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72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কেন্দ্রীয় ব্যাংকের কার্যাবলী</a:t>
            </a:r>
            <a:br>
              <a:rPr lang="bn-BD" sz="72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</a:br>
            <a:endParaRPr lang="en-US" sz="5400" dirty="0">
              <a:solidFill>
                <a:srgbClr val="00206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0" y="304800"/>
            <a:ext cx="9144000" cy="2215991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pPr algn="ctr"/>
            <a:r>
              <a:rPr lang="bn-BD" sz="13800" dirty="0">
                <a:solidFill>
                  <a:schemeClr val="bg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পাঠ শিরোনাম</a:t>
            </a:r>
            <a:endParaRPr lang="en-US" sz="13800" dirty="0">
              <a:solidFill>
                <a:schemeClr val="bg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911320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6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" y="152400"/>
            <a:ext cx="9067800" cy="762000"/>
          </a:xfrm>
          <a:solidFill>
            <a:schemeClr val="accent4">
              <a:lumMod val="60000"/>
              <a:lumOff val="40000"/>
            </a:schemeClr>
          </a:solidFill>
        </p:spPr>
        <p:txBody>
          <a:bodyPr>
            <a:noAutofit/>
          </a:bodyPr>
          <a:lstStyle/>
          <a:p>
            <a:pPr algn="ctr"/>
            <a:r>
              <a:rPr lang="bn-BD" sz="4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পাঠ উপস্থাপন </a:t>
            </a:r>
            <a:endParaRPr lang="en-US" sz="4400" dirty="0">
              <a:solidFill>
                <a:schemeClr val="tx1">
                  <a:lumMod val="95000"/>
                  <a:lumOff val="5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0" y="5997841"/>
            <a:ext cx="9144000" cy="646331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ATM BOOTH</a:t>
            </a:r>
            <a:endParaRPr lang="en-US" sz="3600" dirty="0">
              <a:solidFill>
                <a:srgbClr val="C00000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7" name="Picture 6" descr="ko.jpe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9540" y="990600"/>
            <a:ext cx="8027260" cy="5002905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</p:spPr>
      </p:pic>
    </p:spTree>
    <p:extLst>
      <p:ext uri="{BB962C8B-B14F-4D97-AF65-F5344CB8AC3E}">
        <p14:creationId xmlns="" xmlns:p14="http://schemas.microsoft.com/office/powerpoint/2010/main" val="29543022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6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1459</TotalTime>
  <Words>149</Words>
  <Application>Microsoft Office PowerPoint</Application>
  <PresentationFormat>On-screen Show (4:3)</PresentationFormat>
  <Paragraphs>46</Paragraphs>
  <Slides>14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Concourse</vt:lpstr>
      <vt:lpstr>Slide 1</vt:lpstr>
      <vt:lpstr>   </vt:lpstr>
      <vt:lpstr>Slide 3</vt:lpstr>
      <vt:lpstr>Slide 4</vt:lpstr>
      <vt:lpstr>Slide 5</vt:lpstr>
      <vt:lpstr>Slide 6</vt:lpstr>
      <vt:lpstr>Slide 7</vt:lpstr>
      <vt:lpstr> কেন্দ্রীয় ব্যাংকের কার্যাবলী </vt:lpstr>
      <vt:lpstr>পাঠ উপস্থাপন </vt:lpstr>
      <vt:lpstr>ণ</vt:lpstr>
      <vt:lpstr>Slide 11</vt:lpstr>
      <vt:lpstr>             দলীয় কাজ</vt:lpstr>
      <vt:lpstr>Slide 13</vt:lpstr>
      <vt:lpstr>ধন্যবাদ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bfmv</dc:creator>
  <cp:lastModifiedBy>TT College</cp:lastModifiedBy>
  <cp:revision>187</cp:revision>
  <dcterms:created xsi:type="dcterms:W3CDTF">2006-08-16T00:00:00Z</dcterms:created>
  <dcterms:modified xsi:type="dcterms:W3CDTF">2013-05-16T05:32:19Z</dcterms:modified>
</cp:coreProperties>
</file>